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6.png" ContentType="image/png"/>
  <Override PartName="/ppt/media/image27.png" ContentType="image/png"/>
  <Override PartName="/ppt/media/image4.png" ContentType="image/png"/>
  <Override PartName="/ppt/media/image28.png" ContentType="image/png"/>
  <Override PartName="/ppt/media/image5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2.png" ContentType="image/pn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</a:t>
            </a:r>
            <a:r>
              <a:rPr b="0" lang="en-GB" sz="4400" spc="-1" strike="noStrike">
                <a:latin typeface="Arial"/>
              </a:rPr>
              <a:t>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155B23D-919C-4DD4-93B4-3F1961C1A2E3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32920" y="1462680"/>
            <a:ext cx="7804440" cy="1511640"/>
          </a:xfrm>
          <a:prstGeom prst="rect">
            <a:avLst/>
          </a:prstGeom>
        </p:spPr>
        <p:txBody>
          <a:bodyPr anchor="b">
            <a:normAutofit fontScale="97000"/>
          </a:bodyPr>
          <a:p>
            <a:pPr algn="ctr">
              <a:lnSpc>
                <a:spcPct val="90000"/>
              </a:lnSpc>
            </a:pPr>
            <a:r>
              <a:rPr b="0" lang="en-GB" sz="5400" spc="-1" strike="noStrike">
                <a:solidFill>
                  <a:srgbClr val="eaeee9"/>
                </a:solidFill>
                <a:latin typeface="Georgia Pro Cond Light"/>
              </a:rPr>
              <a:t>Click to edit Master title style</a:t>
            </a:r>
            <a:endParaRPr b="0" lang="en-GB" sz="5400" spc="-1" strike="noStrike">
              <a:solidFill>
                <a:srgbClr val="ffffff"/>
              </a:solidFill>
              <a:latin typeface="Speak Pro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6348240" y="496116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E44DB2-35F9-47C8-8844-495AB7FD85C3}" type="datetime1">
              <a:rPr b="0" lang="en-GB" sz="1100" spc="-1" strike="noStrike">
                <a:solidFill>
                  <a:srgbClr val="f2f2f2"/>
                </a:solidFill>
                <a:latin typeface="Speak Pro"/>
              </a:rPr>
              <a:t>23/11/2020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755280" y="4961160"/>
            <a:ext cx="551664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92560" y="4961160"/>
            <a:ext cx="62280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720E799-2A43-424B-830E-F4F75B997B2C}" type="slidenum">
              <a:rPr b="0" lang="en-GB" sz="1100" spc="-1" strike="noStrike">
                <a:solidFill>
                  <a:srgbClr val="f2f2f2"/>
                </a:solidFill>
                <a:latin typeface="Speak Pro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740" spc="-1" strike="noStrike">
                <a:solidFill>
                  <a:srgbClr val="eaeee9"/>
                </a:solidFill>
                <a:latin typeface="Speak Pro"/>
              </a:rPr>
              <a:t>Click to edit the outline text format</a:t>
            </a:r>
            <a:endParaRPr b="0" lang="en-GB" sz="1740" spc="-1" strike="noStrike">
              <a:solidFill>
                <a:srgbClr val="eaeee9"/>
              </a:solidFill>
              <a:latin typeface="Speak Pro"/>
            </a:endParaRPr>
          </a:p>
          <a:p>
            <a:pPr lvl="1" marL="864000" indent="-324000"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10" spc="-1" strike="noStrike">
                <a:solidFill>
                  <a:srgbClr val="eaeee9"/>
                </a:solidFill>
                <a:latin typeface="Speak Pro"/>
              </a:rPr>
              <a:t>Second Outline Level</a:t>
            </a:r>
            <a:endParaRPr b="0" lang="en-GB" sz="1410" spc="-1" strike="noStrike">
              <a:solidFill>
                <a:srgbClr val="eaeee9"/>
              </a:solidFill>
              <a:latin typeface="Speak Pro"/>
            </a:endParaRPr>
          </a:p>
          <a:p>
            <a:pPr lvl="2" marL="1296000" indent="-288000">
              <a:spcBef>
                <a:spcPts val="70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240" spc="-1" strike="noStrike">
                <a:solidFill>
                  <a:srgbClr val="eaeee9"/>
                </a:solidFill>
                <a:latin typeface="Speak Pro"/>
              </a:rPr>
              <a:t>Third Outline Level</a:t>
            </a:r>
            <a:endParaRPr b="0" lang="en-GB" sz="1240" spc="-1" strike="noStrike">
              <a:solidFill>
                <a:srgbClr val="eaeee9"/>
              </a:solidFill>
              <a:latin typeface="Speak Pro"/>
            </a:endParaRPr>
          </a:p>
          <a:p>
            <a:pPr lvl="3" marL="1728000" indent="-216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240" spc="-1" strike="noStrike">
                <a:solidFill>
                  <a:srgbClr val="eaeee9"/>
                </a:solidFill>
                <a:latin typeface="Speak Pro"/>
              </a:rPr>
              <a:t>Fourth Outline Level</a:t>
            </a:r>
            <a:endParaRPr b="0" lang="en-GB" sz="1240" spc="-1" strike="noStrike">
              <a:solidFill>
                <a:srgbClr val="eaeee9"/>
              </a:solidFill>
              <a:latin typeface="Speak Pro"/>
            </a:endParaRPr>
          </a:p>
          <a:p>
            <a:pPr lvl="4" marL="2160000" indent="-216000"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solidFill>
                  <a:srgbClr val="eaeee9"/>
                </a:solidFill>
                <a:latin typeface="Speak Pro"/>
              </a:rPr>
              <a:t>Fifth Outline Level</a:t>
            </a:r>
            <a:endParaRPr b="0" lang="en-GB" sz="1650" spc="-1" strike="noStrike">
              <a:solidFill>
                <a:srgbClr val="eaeee9"/>
              </a:solidFill>
              <a:latin typeface="Speak Pro"/>
            </a:endParaRPr>
          </a:p>
          <a:p>
            <a:pPr lvl="5" marL="2592000" indent="-216000"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solidFill>
                  <a:srgbClr val="eaeee9"/>
                </a:solidFill>
                <a:latin typeface="Speak Pro"/>
              </a:rPr>
              <a:t>Sixth Outline Level</a:t>
            </a:r>
            <a:endParaRPr b="0" lang="en-GB" sz="1650" spc="-1" strike="noStrike">
              <a:solidFill>
                <a:srgbClr val="eaeee9"/>
              </a:solidFill>
              <a:latin typeface="Speak Pro"/>
            </a:endParaRPr>
          </a:p>
          <a:p>
            <a:pPr lvl="6" marL="3024000" indent="-216000"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solidFill>
                  <a:srgbClr val="eaeee9"/>
                </a:solidFill>
                <a:latin typeface="Speak Pro"/>
              </a:rPr>
              <a:t>Seventh Outline Level</a:t>
            </a:r>
            <a:endParaRPr b="0" lang="en-GB" sz="1650" spc="-1" strike="noStrike">
              <a:solidFill>
                <a:srgbClr val="eaeee9"/>
              </a:solidFill>
              <a:latin typeface="Speak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learnpython.org/" TargetMode="External"/><Relationship Id="rId2" Type="http://schemas.openxmlformats.org/officeDocument/2006/relationships/hyperlink" Target="https://www.w3schools.com/python/" TargetMode="External"/><Relationship Id="rId3" Type="http://schemas.openxmlformats.org/officeDocument/2006/relationships/hyperlink" Target="https://automatetheboringstuff.com/" TargetMode="External"/><Relationship Id="rId4" Type="http://schemas.openxmlformats.org/officeDocument/2006/relationships/hyperlink" Target="https://www.codecademy.com/articles/install-python" TargetMode="External"/><Relationship Id="rId5" Type="http://schemas.openxmlformats.org/officeDocument/2006/relationships/hyperlink" Target="https://jupyter.org/install" TargetMode="External"/><Relationship Id="rId6" Type="http://schemas.openxmlformats.org/officeDocument/2006/relationships/hyperlink" Target="https://www.anaconda.com/distribution/" TargetMode="External"/><Relationship Id="rId7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3" Type="http://schemas.openxmlformats.org/officeDocument/2006/relationships/hyperlink" Target="https://www.sublimetext.com/" TargetMode="External"/><Relationship Id="rId4" Type="http://schemas.openxmlformats.org/officeDocument/2006/relationships/hyperlink" Target="https://www.spyder-ide.org/" TargetMode="External"/><Relationship Id="rId5" Type="http://schemas.openxmlformats.org/officeDocument/2006/relationships/hyperlink" Target="https://www.jetbrains.com/pycharm/" TargetMode="External"/><Relationship Id="rId6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hackerrank.com/" TargetMode="External"/><Relationship Id="rId2" Type="http://schemas.openxmlformats.org/officeDocument/2006/relationships/hyperlink" Target="https://leetcode.com/" TargetMode="External"/><Relationship Id="rId3" Type="http://schemas.openxmlformats.org/officeDocument/2006/relationships/hyperlink" Target="https://www.marsja.se/best-python-libraries-psychology/" TargetMode="External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github.com/timoflesch/intro2python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2"/>
          <a:srcRect l="0" t="8608" r="0" b="7124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877760" y="1457280"/>
            <a:ext cx="6330240" cy="275472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dist="38160" dir="540000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" name="TextShape 2"/>
          <p:cNvSpPr txBox="1"/>
          <p:nvPr/>
        </p:nvSpPr>
        <p:spPr>
          <a:xfrm>
            <a:off x="2050920" y="1714680"/>
            <a:ext cx="5968800" cy="9910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b">
            <a:normAutofit fontScale="21000"/>
          </a:bodyPr>
          <a:p>
            <a:pPr algn="ctr">
              <a:lnSpc>
                <a:spcPct val="90000"/>
              </a:lnSpc>
            </a:pPr>
            <a:r>
              <a:rPr b="1" lang="en-GB" sz="4800" spc="-1" strike="noStrike">
                <a:solidFill>
                  <a:srgbClr val="eaeee9"/>
                </a:solidFill>
                <a:latin typeface="Arial"/>
              </a:rPr>
              <a:t>Introduction to </a:t>
            </a:r>
            <a:r>
              <a:rPr b="1" lang="en-GB" sz="4800" spc="-1" strike="noStrike">
                <a:solidFill>
                  <a:srgbClr val="eaeee9"/>
                </a:solidFill>
                <a:latin typeface="Arial"/>
              </a:rPr>
              <a:t>(Scientific) </a:t>
            </a:r>
            <a:r>
              <a:rPr b="1" lang="en-GB" sz="4800" spc="-1" strike="noStrike">
                <a:solidFill>
                  <a:srgbClr val="eaeee9"/>
                </a:solidFill>
                <a:latin typeface="Arial"/>
              </a:rPr>
              <a:t>Programming </a:t>
            </a:r>
            <a:r>
              <a:rPr b="1" lang="en-GB" sz="4800" spc="-1" strike="noStrike">
                <a:solidFill>
                  <a:srgbClr val="eaeee9"/>
                </a:solidFill>
                <a:latin typeface="Arial"/>
              </a:rPr>
              <a:t>with Python</a:t>
            </a:r>
            <a:endParaRPr b="0" lang="en-GB" sz="4800" spc="-1" strike="noStrike">
              <a:solidFill>
                <a:srgbClr val="ffffff"/>
              </a:solidFill>
              <a:latin typeface="Speak Pro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2050920" y="3226680"/>
            <a:ext cx="5968800" cy="86760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p>
            <a:pPr algn="ctr">
              <a:lnSpc>
                <a:spcPct val="11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2100" spc="-1" strike="noStrike">
                <a:solidFill>
                  <a:srgbClr val="4ce8fd"/>
                </a:solidFill>
                <a:latin typeface="Speak Pro"/>
              </a:rPr>
              <a:t>MT 2020</a:t>
            </a:r>
            <a:endParaRPr b="0" lang="en-GB" sz="21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2100" spc="-1" strike="noStrike">
                <a:solidFill>
                  <a:srgbClr val="4ce8fd"/>
                </a:solidFill>
                <a:latin typeface="Speak Pro"/>
              </a:rPr>
              <a:t>University of Oxford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2115000" y="2190240"/>
            <a:ext cx="5968800" cy="9910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GB" sz="2400" spc="-1" strike="noStrike">
                <a:solidFill>
                  <a:srgbClr val="eaeee9"/>
                </a:solidFill>
                <a:latin typeface="Arial"/>
                <a:ea typeface="Noto Sans CJK SC"/>
              </a:rPr>
              <a:t> </a:t>
            </a:r>
            <a:r>
              <a:rPr b="1" lang="en-GB" sz="2400" spc="-1" strike="noStrike">
                <a:solidFill>
                  <a:srgbClr val="eaeee9"/>
                </a:solidFill>
                <a:latin typeface="Arial"/>
                <a:ea typeface="Noto Sans CJK SC"/>
              </a:rPr>
              <a:t>Jelka Stojanov, </a:t>
            </a:r>
            <a:r>
              <a:rPr b="1" lang="en-GB" sz="2400" spc="-1" strike="noStrike">
                <a:solidFill>
                  <a:srgbClr val="eaeee9"/>
                </a:solidFill>
                <a:latin typeface="Arial"/>
              </a:rPr>
              <a:t>Timo Flesch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76000" y="1008000"/>
            <a:ext cx="3705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4. Now this screen should show up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970560" y="3989880"/>
            <a:ext cx="802944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From here you can open the worksheet that we have provided for you.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This will run an interactive python session in your webbrowser, where you can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write and execute your own python programs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Click on “intro_to_python_students.ipynb”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78160" y="1728360"/>
            <a:ext cx="5793840" cy="23536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376000" y="2808000"/>
            <a:ext cx="1324440" cy="75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76000" y="1080000"/>
            <a:ext cx="88401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5. You’re now running an interactive worksheet with python code in your web-browser.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Have fun :-)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598400" y="1760040"/>
            <a:ext cx="6177600" cy="389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Outlook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32000" y="973440"/>
            <a:ext cx="10080000" cy="469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Learn coding!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1. A complete course </a:t>
            </a:r>
            <a:r>
              <a:rPr b="0" lang="en-GB" sz="1800" spc="-1" strike="noStrike">
                <a:latin typeface="Arial"/>
                <a:hlinkClick r:id="rId1"/>
              </a:rPr>
              <a:t>https://www.learnpython.org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2. ditto </a:t>
            </a:r>
            <a:r>
              <a:rPr b="0" lang="en-GB" sz="1800" spc="-1" strike="noStrike">
                <a:latin typeface="Arial"/>
                <a:hlinkClick r:id="rId2"/>
              </a:rPr>
              <a:t>https://www.w3schools.com/python/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3. Advanced Course </a:t>
            </a:r>
            <a:r>
              <a:rPr b="0" lang="en-GB" sz="1800" spc="-1" strike="noStrike">
                <a:latin typeface="Arial"/>
                <a:hlinkClick r:id="rId3"/>
              </a:rPr>
              <a:t>https://automatetheboringstuff.com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How to install Python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1. Just python </a:t>
            </a:r>
            <a:r>
              <a:rPr b="0" lang="en-GB" sz="1800" spc="-1" strike="noStrike">
                <a:latin typeface="Arial"/>
                <a:hlinkClick r:id="rId4"/>
              </a:rPr>
              <a:t>https://www.codecademy.com/articles/install-python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2. The Jupyter notebook (the thing you've been working with today)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  <a:hlinkClick r:id="rId5"/>
              </a:rPr>
              <a:t>https://jupyter.org/install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3. Anaconda (a collection of useful packages and other software for data scientists)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6"/>
              </a:rPr>
              <a:t>https://www.anaconda.com/distribution/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Outlook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79560" y="576000"/>
            <a:ext cx="10216440" cy="7257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Text Editors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1. atom editor </a:t>
            </a:r>
            <a:r>
              <a:rPr b="0" lang="en-GB" sz="1800" spc="-1" strike="noStrike">
                <a:latin typeface="Arial"/>
                <a:hlinkClick r:id="rId1"/>
              </a:rPr>
              <a:t>https://atom.io/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2. vscode </a:t>
            </a:r>
            <a:r>
              <a:rPr b="0" lang="en-GB" sz="1800" spc="-1" strike="noStrike">
                <a:latin typeface="Arial"/>
                <a:hlinkClick r:id="rId2"/>
              </a:rPr>
              <a:t>https://code.visualstudio.com/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3. Sublime </a:t>
            </a:r>
            <a:r>
              <a:rPr b="0" lang="en-GB" sz="1800" spc="-1" strike="noStrike">
                <a:latin typeface="Arial"/>
                <a:hlinkClick r:id="rId3"/>
              </a:rPr>
              <a:t>https://www.sublimetext.com/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All in One Solutions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(Similar to the Matlab interface or R-Studio)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1. Spyder (free) </a:t>
            </a:r>
            <a:r>
              <a:rPr b="0" lang="en-GB" sz="1800" spc="-1" strike="noStrike">
                <a:latin typeface="Arial"/>
                <a:hlinkClick r:id="rId4"/>
              </a:rPr>
              <a:t>https://www.spyder-ide.org/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2. Pycharm (free basic and commercial pro version) </a:t>
            </a:r>
            <a:r>
              <a:rPr b="0" lang="en-GB" sz="1800" spc="-1" strike="noStrike">
                <a:latin typeface="Arial"/>
                <a:hlinkClick r:id="rId5"/>
              </a:rPr>
              <a:t>https://www.jetbrains.com/pycharm/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Outlook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128880" y="925560"/>
            <a:ext cx="9087120" cy="188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Coding Challenges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1. Hackerrank </a:t>
            </a:r>
            <a:r>
              <a:rPr b="0" lang="en-GB" sz="1800" spc="-1" strike="noStrike">
                <a:latin typeface="Arial"/>
                <a:hlinkClick r:id="rId1"/>
              </a:rPr>
              <a:t>https://www.hackerrank.com/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2. Leetcode </a:t>
            </a:r>
            <a:r>
              <a:rPr b="0" lang="en-GB" sz="1800" spc="-1" strike="noStrike">
                <a:latin typeface="Arial"/>
                <a:hlinkClick r:id="rId2"/>
              </a:rPr>
              <a:t>https://leetcode.com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72000" y="3125520"/>
            <a:ext cx="9085320" cy="162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Python for Psychologists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3"/>
              </a:rPr>
              <a:t>https://www.marsja.se/best-python-libraries-psychology/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Outline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Why Python?</a:t>
            </a:r>
            <a:endParaRPr b="0" lang="en-GB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Practical</a:t>
            </a:r>
            <a:endParaRPr b="0" lang="en-GB" sz="22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Part1: Intro to </a:t>
            </a:r>
            <a:r>
              <a:rPr b="0" lang="en-GB" sz="2200" spc="-1" strike="noStrike">
                <a:latin typeface="Arial"/>
              </a:rPr>
              <a:t>Python</a:t>
            </a:r>
            <a:endParaRPr b="0" lang="en-GB" sz="22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Part2: Python </a:t>
            </a:r>
            <a:r>
              <a:rPr b="0" lang="en-GB" sz="2200" spc="-1" strike="noStrike">
                <a:latin typeface="Arial"/>
              </a:rPr>
              <a:t>for scientific </a:t>
            </a:r>
            <a:r>
              <a:rPr b="0" lang="en-GB" sz="2200" spc="-1" strike="noStrike">
                <a:latin typeface="Arial"/>
              </a:rPr>
              <a:t>programming</a:t>
            </a:r>
            <a:endParaRPr b="0" lang="en-GB" sz="22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Part3: Python </a:t>
            </a:r>
            <a:r>
              <a:rPr b="0" lang="en-GB" sz="2200" spc="-1" strike="noStrike">
                <a:latin typeface="Arial"/>
              </a:rPr>
              <a:t>for statistical </a:t>
            </a:r>
            <a:r>
              <a:rPr b="0" lang="en-GB" sz="2200" spc="-1" strike="noStrike">
                <a:latin typeface="Arial"/>
              </a:rPr>
              <a:t>data analysis</a:t>
            </a:r>
            <a:endParaRPr b="0" lang="en-GB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</a:rPr>
              <a:t>Additional </a:t>
            </a:r>
            <a:r>
              <a:rPr b="0" lang="en-GB" sz="2200" spc="-1" strike="noStrike">
                <a:latin typeface="Arial"/>
              </a:rPr>
              <a:t>Resources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Why </a:t>
            </a:r>
            <a:r>
              <a:rPr b="0" lang="en-GB" sz="4400" spc="-1" strike="noStrike">
                <a:latin typeface="Arial"/>
              </a:rPr>
              <a:t>Python?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88360" y="1152000"/>
            <a:ext cx="5796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It’s a general purpose </a:t>
            </a:r>
            <a:r>
              <a:rPr b="1" lang="en-GB" sz="1800" spc="-1" strike="noStrike">
                <a:latin typeface="Arial"/>
              </a:rPr>
              <a:t>programming language,</a:t>
            </a:r>
            <a:endParaRPr b="0" lang="en-GB" sz="1800" spc="-1" strike="noStrike">
              <a:latin typeface="Arial"/>
            </a:endParaRPr>
          </a:p>
          <a:p>
            <a:r>
              <a:rPr b="1" lang="en-GB" sz="1800" spc="-1" strike="noStrike">
                <a:latin typeface="Arial"/>
              </a:rPr>
              <a:t>used to power many of the </a:t>
            </a:r>
            <a:r>
              <a:rPr b="1" lang="en-GB" sz="1800" spc="-1" strike="noStrike">
                <a:latin typeface="Arial"/>
              </a:rPr>
              <a:t>apps you use every day!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720440" y="2376000"/>
            <a:ext cx="1159560" cy="1152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032000" y="2122200"/>
            <a:ext cx="1080000" cy="11178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6984000" y="1956600"/>
            <a:ext cx="1080000" cy="11394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3168000" y="3888000"/>
            <a:ext cx="997920" cy="14922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5"/>
          <a:stretch/>
        </p:blipFill>
        <p:spPr>
          <a:xfrm>
            <a:off x="4968000" y="3600000"/>
            <a:ext cx="1152000" cy="118476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6"/>
          <a:stretch/>
        </p:blipFill>
        <p:spPr>
          <a:xfrm>
            <a:off x="6957360" y="3744000"/>
            <a:ext cx="1178640" cy="122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Why Python?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8" name="Picture 5" descr=""/>
          <p:cNvPicPr/>
          <p:nvPr/>
        </p:nvPicPr>
        <p:blipFill>
          <a:blip r:embed="rId1"/>
          <a:stretch/>
        </p:blipFill>
        <p:spPr>
          <a:xfrm>
            <a:off x="1167840" y="2616480"/>
            <a:ext cx="2100240" cy="8978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040000" y="2043720"/>
            <a:ext cx="3384000" cy="16146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41760" y="4267440"/>
            <a:ext cx="2406240" cy="13485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3312000" y="4248000"/>
            <a:ext cx="3727800" cy="13726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5"/>
          <a:stretch/>
        </p:blipFill>
        <p:spPr>
          <a:xfrm>
            <a:off x="7776000" y="4176000"/>
            <a:ext cx="2238840" cy="1267200"/>
          </a:xfrm>
          <a:prstGeom prst="rect">
            <a:avLst/>
          </a:prstGeom>
          <a:ln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1023840" y="2016000"/>
            <a:ext cx="3224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Create your own experiments!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144000" y="3757680"/>
            <a:ext cx="2475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Make beautiful figures!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3740400" y="3645720"/>
            <a:ext cx="245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Perform sophisticated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statistical analyses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" name="TextShape 5"/>
          <p:cNvSpPr txBox="1"/>
          <p:nvPr/>
        </p:nvSpPr>
        <p:spPr>
          <a:xfrm>
            <a:off x="6920280" y="3528000"/>
            <a:ext cx="3094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Hop on the machine learning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hype train!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" name="TextShape 6"/>
          <p:cNvSpPr txBox="1"/>
          <p:nvPr/>
        </p:nvSpPr>
        <p:spPr>
          <a:xfrm>
            <a:off x="5184000" y="1642320"/>
            <a:ext cx="3957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Organise and analyse numerical 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8" name="TextShape 7"/>
          <p:cNvSpPr txBox="1"/>
          <p:nvPr/>
        </p:nvSpPr>
        <p:spPr>
          <a:xfrm>
            <a:off x="288000" y="1152000"/>
            <a:ext cx="461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There are free(!!) add-ons for everything: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Why Python?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288000" y="1152000"/>
            <a:ext cx="3996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1800" spc="-1" strike="noStrike">
                <a:latin typeface="Arial"/>
              </a:rPr>
              <a:t>It’s just better than its competitors!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04000" y="1800000"/>
            <a:ext cx="702000" cy="35280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025360" y="1800000"/>
            <a:ext cx="754200" cy="7920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981800" y="2736000"/>
            <a:ext cx="754200" cy="8640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4"/>
          <a:stretch/>
        </p:blipFill>
        <p:spPr>
          <a:xfrm>
            <a:off x="1981440" y="3744000"/>
            <a:ext cx="826560" cy="656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5"/>
          <a:stretch/>
        </p:blipFill>
        <p:spPr>
          <a:xfrm>
            <a:off x="2111040" y="4533120"/>
            <a:ext cx="768960" cy="866880"/>
          </a:xfrm>
          <a:prstGeom prst="rect">
            <a:avLst/>
          </a:prstGeom>
          <a:ln>
            <a:noFill/>
          </a:ln>
        </p:spPr>
      </p:pic>
      <p:sp>
        <p:nvSpPr>
          <p:cNvPr id="116" name="TextShape 3"/>
          <p:cNvSpPr txBox="1"/>
          <p:nvPr/>
        </p:nvSpPr>
        <p:spPr>
          <a:xfrm>
            <a:off x="1404000" y="1944000"/>
            <a:ext cx="37440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600" spc="-1" strike="noStrike">
                <a:latin typeface="Arial"/>
              </a:rPr>
              <a:t>&gt;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6"/>
          <a:stretch/>
        </p:blipFill>
        <p:spPr>
          <a:xfrm>
            <a:off x="1428840" y="2880000"/>
            <a:ext cx="371160" cy="4568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7"/>
          <a:stretch/>
        </p:blipFill>
        <p:spPr>
          <a:xfrm>
            <a:off x="1429200" y="3816360"/>
            <a:ext cx="371160" cy="4568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8"/>
          <a:stretch/>
        </p:blipFill>
        <p:spPr>
          <a:xfrm>
            <a:off x="1429560" y="4788720"/>
            <a:ext cx="371160" cy="456840"/>
          </a:xfrm>
          <a:prstGeom prst="rect">
            <a:avLst/>
          </a:prstGeom>
          <a:ln>
            <a:noFill/>
          </a:ln>
        </p:spPr>
      </p:pic>
      <p:sp>
        <p:nvSpPr>
          <p:cNvPr id="120" name="TextShape 4"/>
          <p:cNvSpPr txBox="1"/>
          <p:nvPr/>
        </p:nvSpPr>
        <p:spPr>
          <a:xfrm>
            <a:off x="2952000" y="1728000"/>
            <a:ext cx="602064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Matlab is very expensive! Python is free. When using the right 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packages/addons, Python has the same functionality and syntax 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as Matlab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1" name="TextShape 5"/>
          <p:cNvSpPr txBox="1"/>
          <p:nvPr/>
        </p:nvSpPr>
        <p:spPr>
          <a:xfrm>
            <a:off x="2905920" y="2678760"/>
            <a:ext cx="7246080" cy="99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Python is much easier to learn, as the syntax is less complex. 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At least for science, there is a better community/ecosystem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Some python packages run C(++) code in the background, which makes them 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almost as fast as their C++ counterparts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2" name="TextShape 6"/>
          <p:cNvSpPr txBox="1"/>
          <p:nvPr/>
        </p:nvSpPr>
        <p:spPr>
          <a:xfrm>
            <a:off x="2952000" y="3850200"/>
            <a:ext cx="698688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Python is a general purpose language. It can be used for almost everything.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R was developed for statistical analyses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" name="TextShape 7"/>
          <p:cNvSpPr txBox="1"/>
          <p:nvPr/>
        </p:nvSpPr>
        <p:spPr>
          <a:xfrm>
            <a:off x="2952000" y="4752000"/>
            <a:ext cx="5863680" cy="82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Again, much simpler syntax. You can achieve the same results 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with fewer lines of code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76000" y="1512000"/>
            <a:ext cx="57020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1. Go to </a:t>
            </a:r>
            <a:r>
              <a:rPr b="0" lang="en-GB" sz="1800" spc="-1" strike="noStrike">
                <a:latin typeface="Arial"/>
                <a:hlinkClick r:id="rId1"/>
              </a:rPr>
              <a:t>http://www.github.com/timoflesch/intro2python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982160" y="2327400"/>
            <a:ext cx="5505840" cy="285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76000" y="1512000"/>
            <a:ext cx="2829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2. Click on “launch binder”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135800" y="2599560"/>
            <a:ext cx="7648200" cy="215244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152000" y="3384000"/>
            <a:ext cx="1800000" cy="10080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76000" y="1512000"/>
            <a:ext cx="3570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3. Stare for a while at this screen: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232000" y="2088000"/>
            <a:ext cx="5328000" cy="342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Python Practical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76000" y="1188000"/>
            <a:ext cx="3705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4. Now this screen should show up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864000" y="4392000"/>
            <a:ext cx="80294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From here you can open the worksheet that we have provided for you.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This will run an interactive python session in your webbrowser, where you can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write and execute your own python programs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478160" y="1728000"/>
            <a:ext cx="6081840" cy="247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2019-11-21T13:44:27Z</dcterms:created>
  <dc:creator/>
  <dc:description/>
  <dc:language>en-GB</dc:language>
  <cp:lastModifiedBy/>
  <dcterms:modified xsi:type="dcterms:W3CDTF">2020-11-23T17:45:19Z</dcterms:modified>
  <cp:revision>9</cp:revision>
  <dc:subject/>
  <dc:title/>
</cp:coreProperties>
</file>